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7772400" cy="10058400"/>
  <p:notesSz cx="7315200" cy="9601200"/>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20644" autoAdjust="0"/>
    <p:restoredTop sz="94660"/>
  </p:normalViewPr>
  <p:slideViewPr>
    <p:cSldViewPr>
      <p:cViewPr>
        <p:scale>
          <a:sx n="150" d="100"/>
          <a:sy n="150" d="100"/>
        </p:scale>
        <p:origin x="-656" y="4800"/>
      </p:cViewPr>
      <p:guideLst>
        <p:guide orient="horz" pos="3168"/>
        <p:guide pos="2448"/>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35C36A1D-B99A-4A28-9654-7671899F751B}" type="datetimeFigureOut">
              <a:rPr lang="en-US" smtClean="0"/>
              <a:pPr/>
              <a:t>7/29/15</a:t>
            </a:fld>
            <a:endParaRPr lang="en-US"/>
          </a:p>
        </p:txBody>
      </p:sp>
      <p:sp>
        <p:nvSpPr>
          <p:cNvPr id="4" name="Slide Image Placeholder 3"/>
          <p:cNvSpPr>
            <a:spLocks noGrp="1" noRot="1" noChangeAspect="1"/>
          </p:cNvSpPr>
          <p:nvPr>
            <p:ph type="sldImg" idx="2"/>
          </p:nvPr>
        </p:nvSpPr>
        <p:spPr>
          <a:xfrm>
            <a:off x="2266950" y="720725"/>
            <a:ext cx="2781300" cy="3600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2FFC18C3-8FEF-47D1-B9C0-78859081C55E}" type="slidenum">
              <a:rPr lang="en-US" smtClean="0"/>
              <a:pPr/>
              <a:t>‹#›</a:t>
            </a:fld>
            <a:endParaRPr lang="en-US"/>
          </a:p>
        </p:txBody>
      </p:sp>
    </p:spTree>
    <p:extLst>
      <p:ext uri="{BB962C8B-B14F-4D97-AF65-F5344CB8AC3E}">
        <p14:creationId xmlns:p14="http://schemas.microsoft.com/office/powerpoint/2010/main" val="1555936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FC18C3-8FEF-47D1-B9C0-78859081C55E}"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381000" y="304800"/>
            <a:ext cx="6629400" cy="400110"/>
          </a:xfrm>
          <a:prstGeom prst="rect">
            <a:avLst/>
          </a:prstGeom>
        </p:spPr>
        <p:txBody>
          <a:bodyPr wrap="square">
            <a:spAutoFit/>
          </a:bodyPr>
          <a:lstStyle/>
          <a:p>
            <a:r>
              <a:rPr lang="en-US" sz="2000" spc="500" baseline="0" dirty="0" smtClean="0">
                <a:latin typeface="HelveticaNeue LightCond" pitchFamily="34" charset="0"/>
                <a:cs typeface="Arial" pitchFamily="34" charset="0"/>
              </a:rPr>
              <a:t>TRILOGY TRAINING</a:t>
            </a:r>
            <a:endParaRPr lang="en-US" sz="2000" spc="500" baseline="0" dirty="0">
              <a:latin typeface="HelveticaNeue LightCond" pitchFamily="34" charset="0"/>
              <a:cs typeface="Arial" pitchFamily="34" charset="0"/>
            </a:endParaRPr>
          </a:p>
        </p:txBody>
      </p:sp>
      <p:sp>
        <p:nvSpPr>
          <p:cNvPr id="8" name="Rectangle 7"/>
          <p:cNvSpPr/>
          <p:nvPr userDrawn="1"/>
        </p:nvSpPr>
        <p:spPr>
          <a:xfrm>
            <a:off x="457200" y="914400"/>
            <a:ext cx="3352800" cy="1477328"/>
          </a:xfrm>
          <a:prstGeom prst="rect">
            <a:avLst/>
          </a:prstGeom>
        </p:spPr>
        <p:txBody>
          <a:bodyPr wrap="square">
            <a:spAutoFit/>
          </a:bodyPr>
          <a:lstStyle/>
          <a:p>
            <a:pPr>
              <a:lnSpc>
                <a:spcPts val="3600"/>
              </a:lnSpc>
            </a:pPr>
            <a:r>
              <a:rPr lang="en-US" sz="3600" b="0" spc="100" baseline="0" dirty="0" smtClean="0">
                <a:solidFill>
                  <a:schemeClr val="bg1"/>
                </a:solidFill>
                <a:latin typeface="HelveticaNeue MediumCond" pitchFamily="34" charset="0"/>
                <a:cs typeface="Arial" pitchFamily="34" charset="0"/>
              </a:rPr>
              <a:t>Command Leadership Institute</a:t>
            </a:r>
          </a:p>
        </p:txBody>
      </p:sp>
      <p:pic>
        <p:nvPicPr>
          <p:cNvPr id="11" name="Picture 2" descr="H:\FBI-LEEDA\LOGO FBI-LEEDA_Logos-Templates\FBI-LEEDA-TRILOGYicons\logo_CommandLeadership_rgb.png"/>
          <p:cNvPicPr>
            <a:picLocks noChangeAspect="1" noChangeArrowheads="1"/>
          </p:cNvPicPr>
          <p:nvPr userDrawn="1"/>
        </p:nvPicPr>
        <p:blipFill>
          <a:blip r:embed="rId2" cstate="print"/>
          <a:srcRect/>
          <a:stretch>
            <a:fillRect/>
          </a:stretch>
        </p:blipFill>
        <p:spPr bwMode="auto">
          <a:xfrm>
            <a:off x="5687568" y="1427988"/>
            <a:ext cx="1717548" cy="1696212"/>
          </a:xfrm>
          <a:prstGeom prst="rect">
            <a:avLst/>
          </a:prstGeom>
          <a:noFill/>
        </p:spPr>
      </p:pic>
      <p:grpSp>
        <p:nvGrpSpPr>
          <p:cNvPr id="13" name="Group 12"/>
          <p:cNvGrpSpPr/>
          <p:nvPr userDrawn="1"/>
        </p:nvGrpSpPr>
        <p:grpSpPr>
          <a:xfrm>
            <a:off x="381000" y="4800600"/>
            <a:ext cx="4953000" cy="2800767"/>
            <a:chOff x="381000" y="4800600"/>
            <a:chExt cx="4953000" cy="2800767"/>
          </a:xfrm>
        </p:grpSpPr>
        <p:sp>
          <p:nvSpPr>
            <p:cNvPr id="9" name="Rectangle 8"/>
            <p:cNvSpPr/>
            <p:nvPr userDrawn="1"/>
          </p:nvSpPr>
          <p:spPr>
            <a:xfrm>
              <a:off x="381000" y="4800600"/>
              <a:ext cx="4953000" cy="2800767"/>
            </a:xfrm>
            <a:prstGeom prst="rect">
              <a:avLst/>
            </a:prstGeom>
          </p:spPr>
          <p:txBody>
            <a:bodyPr wrap="square">
              <a:spAutoFit/>
            </a:bodyPr>
            <a:lstStyle/>
            <a:p>
              <a:pPr>
                <a:spcAft>
                  <a:spcPts val="600"/>
                </a:spcAft>
              </a:pPr>
              <a:r>
                <a:rPr lang="en-US" sz="1200" dirty="0" smtClean="0">
                  <a:latin typeface="Arial" pitchFamily="34" charset="0"/>
                  <a:cs typeface="Arial" pitchFamily="34" charset="0"/>
                </a:rPr>
                <a:t>The FBI-LEEDA Command Leadership Institute is a dynamic, intense and challenging 4 1/2-day program specifically and uniquely designed to prepare law enforcement leaders for command.</a:t>
              </a:r>
            </a:p>
            <a:p>
              <a:pPr>
                <a:spcAft>
                  <a:spcPts val="600"/>
                </a:spcAft>
              </a:pPr>
              <a:r>
                <a:rPr lang="en-US" sz="1200" dirty="0" smtClean="0">
                  <a:latin typeface="Arial" pitchFamily="34" charset="0"/>
                  <a:cs typeface="Arial" pitchFamily="34" charset="0"/>
                </a:rPr>
                <a:t>The Command Leadership Institute's focus is to provide real life contemporary, best-practice strategies and techniques for those aspiring to command level assignments. Students will be engaged in such topics as credibility, command discipline and liability, dealing with problem employees, and leading change within an organization.</a:t>
              </a:r>
            </a:p>
            <a:p>
              <a:pPr marL="228600" lvl="1" indent="0">
                <a:lnSpc>
                  <a:spcPts val="1400"/>
                </a:lnSpc>
                <a:buFont typeface="Arial" pitchFamily="34" charset="0"/>
                <a:buChar char="•"/>
              </a:pPr>
              <a:r>
                <a:rPr lang="en-US" sz="1100" b="1" i="1" dirty="0" smtClean="0">
                  <a:latin typeface="Arial" pitchFamily="34" charset="0"/>
                  <a:cs typeface="Arial" pitchFamily="34" charset="0"/>
                </a:rPr>
                <a:t> Leadership Expectations</a:t>
              </a:r>
            </a:p>
            <a:p>
              <a:pPr marL="228600" lvl="1" indent="0">
                <a:lnSpc>
                  <a:spcPts val="1400"/>
                </a:lnSpc>
                <a:buFont typeface="Arial" pitchFamily="34" charset="0"/>
                <a:buChar char="•"/>
              </a:pPr>
              <a:r>
                <a:rPr lang="en-US" sz="1100" b="1" i="1" dirty="0" smtClean="0">
                  <a:latin typeface="Arial" pitchFamily="34" charset="0"/>
                  <a:cs typeface="Arial" pitchFamily="34" charset="0"/>
                </a:rPr>
                <a:t> Mastery of Self</a:t>
              </a:r>
            </a:p>
            <a:p>
              <a:pPr marL="228600" lvl="1" indent="0">
                <a:lnSpc>
                  <a:spcPts val="1400"/>
                </a:lnSpc>
                <a:buFont typeface="Arial" pitchFamily="34" charset="0"/>
                <a:buChar char="•"/>
              </a:pPr>
              <a:r>
                <a:rPr lang="en-US" sz="1100" b="1" i="1" dirty="0" smtClean="0">
                  <a:latin typeface="Arial" pitchFamily="34" charset="0"/>
                  <a:cs typeface="Arial" pitchFamily="34" charset="0"/>
                </a:rPr>
                <a:t> Leadership Overview</a:t>
              </a:r>
            </a:p>
            <a:p>
              <a:pPr marL="228600" lvl="1" indent="0">
                <a:lnSpc>
                  <a:spcPts val="1400"/>
                </a:lnSpc>
                <a:buFont typeface="Arial" pitchFamily="34" charset="0"/>
                <a:buChar char="•"/>
              </a:pPr>
              <a:r>
                <a:rPr lang="en-US" sz="1100" b="1" i="1" dirty="0" smtClean="0">
                  <a:latin typeface="Arial" pitchFamily="34" charset="0"/>
                  <a:cs typeface="Arial" pitchFamily="34" charset="0"/>
                </a:rPr>
                <a:t> Mindset &amp; Organizational Culture</a:t>
              </a:r>
            </a:p>
            <a:p>
              <a:pPr marL="228600" lvl="1" indent="0">
                <a:lnSpc>
                  <a:spcPts val="1400"/>
                </a:lnSpc>
                <a:buFont typeface="Arial" pitchFamily="34" charset="0"/>
                <a:buChar char="•"/>
              </a:pPr>
              <a:r>
                <a:rPr lang="en-US" sz="1100" b="1" i="1" dirty="0" smtClean="0">
                  <a:latin typeface="Arial" pitchFamily="34" charset="0"/>
                  <a:cs typeface="Arial" pitchFamily="34" charset="0"/>
                </a:rPr>
                <a:t> Leadership Behavior and Actions</a:t>
              </a:r>
            </a:p>
            <a:p>
              <a:pPr marL="228600" lvl="1" indent="0">
                <a:lnSpc>
                  <a:spcPts val="1400"/>
                </a:lnSpc>
                <a:buFont typeface="Arial" pitchFamily="34" charset="0"/>
                <a:buChar char="•"/>
              </a:pPr>
              <a:r>
                <a:rPr lang="en-US" sz="1100" b="1" i="1" dirty="0" smtClean="0">
                  <a:latin typeface="Arial" pitchFamily="34" charset="0"/>
                  <a:cs typeface="Arial" pitchFamily="34" charset="0"/>
                </a:rPr>
                <a:t> Managing the Problem Employee</a:t>
              </a:r>
            </a:p>
          </p:txBody>
        </p:sp>
        <p:sp>
          <p:nvSpPr>
            <p:cNvPr id="12" name="TextBox 11"/>
            <p:cNvSpPr txBox="1"/>
            <p:nvPr userDrawn="1"/>
          </p:nvSpPr>
          <p:spPr>
            <a:xfrm>
              <a:off x="3276600" y="6435804"/>
              <a:ext cx="1752600" cy="1107996"/>
            </a:xfrm>
            <a:prstGeom prst="rect">
              <a:avLst/>
            </a:prstGeom>
            <a:noFill/>
          </p:spPr>
          <p:txBody>
            <a:bodyPr wrap="square" rtlCol="0">
              <a:spAutoFit/>
            </a:bodyPr>
            <a:lstStyle/>
            <a:p>
              <a:pPr>
                <a:lnSpc>
                  <a:spcPts val="1400"/>
                </a:lnSpc>
                <a:buFont typeface="Arial" pitchFamily="34" charset="0"/>
                <a:buChar char="•"/>
              </a:pPr>
              <a:r>
                <a:rPr lang="en-US" sz="1100" b="1" i="1" dirty="0" smtClean="0">
                  <a:latin typeface="Arial" pitchFamily="34" charset="0"/>
                  <a:cs typeface="Arial" pitchFamily="34" charset="0"/>
                </a:rPr>
                <a:t> Police Discipline</a:t>
              </a:r>
            </a:p>
            <a:p>
              <a:pPr>
                <a:lnSpc>
                  <a:spcPts val="1400"/>
                </a:lnSpc>
                <a:buFont typeface="Arial" pitchFamily="34" charset="0"/>
                <a:buChar char="•"/>
              </a:pPr>
              <a:r>
                <a:rPr lang="en-US" sz="1100" b="1" i="1" dirty="0" smtClean="0">
                  <a:latin typeface="Arial" pitchFamily="34" charset="0"/>
                  <a:cs typeface="Arial" pitchFamily="34" charset="0"/>
                </a:rPr>
                <a:t> Liability</a:t>
              </a:r>
            </a:p>
            <a:p>
              <a:pPr>
                <a:lnSpc>
                  <a:spcPts val="1400"/>
                </a:lnSpc>
                <a:buFont typeface="Arial" pitchFamily="34" charset="0"/>
                <a:buChar char="•"/>
              </a:pPr>
              <a:r>
                <a:rPr lang="en-US" sz="1100" b="1" i="1" dirty="0" smtClean="0">
                  <a:latin typeface="Arial" pitchFamily="34" charset="0"/>
                  <a:cs typeface="Arial" pitchFamily="34" charset="0"/>
                </a:rPr>
                <a:t> Leading Change</a:t>
              </a:r>
            </a:p>
            <a:p>
              <a:pPr>
                <a:lnSpc>
                  <a:spcPts val="1200"/>
                </a:lnSpc>
                <a:buFont typeface="Arial" pitchFamily="34" charset="0"/>
                <a:buChar char="•"/>
              </a:pPr>
              <a:r>
                <a:rPr lang="en-US" sz="1100" b="1" i="1" dirty="0" smtClean="0">
                  <a:latin typeface="Arial" pitchFamily="34" charset="0"/>
                  <a:cs typeface="Arial" pitchFamily="34" charset="0"/>
                </a:rPr>
                <a:t> Social/Emotional   </a:t>
              </a:r>
              <a:br>
                <a:rPr lang="en-US" sz="1100" b="1" i="1" dirty="0" smtClean="0">
                  <a:latin typeface="Arial" pitchFamily="34" charset="0"/>
                  <a:cs typeface="Arial" pitchFamily="34" charset="0"/>
                </a:rPr>
              </a:br>
              <a:r>
                <a:rPr lang="en-US" sz="1100" b="1" i="1" dirty="0" smtClean="0">
                  <a:latin typeface="Arial" pitchFamily="34" charset="0"/>
                  <a:cs typeface="Arial" pitchFamily="34" charset="0"/>
                </a:rPr>
                <a:t>      Connection</a:t>
              </a:r>
            </a:p>
            <a:p>
              <a:endParaRPr lang="en-US" sz="1100" dirty="0"/>
            </a:p>
          </p:txBody>
        </p:sp>
      </p:grpSp>
      <p:grpSp>
        <p:nvGrpSpPr>
          <p:cNvPr id="14" name="Group 13"/>
          <p:cNvGrpSpPr/>
          <p:nvPr userDrawn="1"/>
        </p:nvGrpSpPr>
        <p:grpSpPr>
          <a:xfrm>
            <a:off x="304800" y="8915400"/>
            <a:ext cx="7162800" cy="1076157"/>
            <a:chOff x="152400" y="8915400"/>
            <a:chExt cx="7162800" cy="1076157"/>
          </a:xfrm>
        </p:grpSpPr>
        <p:sp>
          <p:nvSpPr>
            <p:cNvPr id="15" name="Rectangle 14"/>
            <p:cNvSpPr/>
            <p:nvPr/>
          </p:nvSpPr>
          <p:spPr>
            <a:xfrm>
              <a:off x="1066800" y="9208216"/>
              <a:ext cx="6248400" cy="630942"/>
            </a:xfrm>
            <a:prstGeom prst="rect">
              <a:avLst/>
            </a:prstGeom>
          </p:spPr>
          <p:txBody>
            <a:bodyPr wrap="square">
              <a:spAutoFit/>
            </a:bodyPr>
            <a:lstStyle/>
            <a:p>
              <a:r>
                <a:rPr lang="en-US" sz="1200" b="1" i="0" dirty="0" smtClean="0">
                  <a:latin typeface="Arial" pitchFamily="34" charset="0"/>
                  <a:cs typeface="Arial" pitchFamily="34" charset="0"/>
                </a:rPr>
                <a:t>FBI Law Enforcement Executive Development Association</a:t>
              </a:r>
            </a:p>
            <a:p>
              <a:pPr>
                <a:spcAft>
                  <a:spcPts val="600"/>
                </a:spcAft>
              </a:pPr>
              <a:r>
                <a:rPr lang="en-US" sz="1100" i="0" dirty="0" smtClean="0">
                  <a:latin typeface="Arial" pitchFamily="34" charset="0"/>
                  <a:cs typeface="Arial" pitchFamily="34" charset="0"/>
                </a:rPr>
                <a:t>Tel: 877-772-7712     </a:t>
              </a:r>
              <a:r>
                <a:rPr lang="en-US" sz="1100" b="1" i="0" dirty="0" smtClean="0">
                  <a:latin typeface="Arial" pitchFamily="34" charset="0"/>
                  <a:cs typeface="Arial" pitchFamily="34" charset="0"/>
                </a:rPr>
                <a:t>www.fbileeda.org</a:t>
              </a:r>
            </a:p>
            <a:p>
              <a:r>
                <a:rPr lang="en-US" sz="700" i="1" dirty="0" smtClean="0">
                  <a:solidFill>
                    <a:schemeClr val="tx1">
                      <a:lumMod val="65000"/>
                      <a:lumOff val="35000"/>
                    </a:schemeClr>
                  </a:solidFill>
                  <a:latin typeface="Arial" pitchFamily="34" charset="0"/>
                  <a:cs typeface="Arial" pitchFamily="34" charset="0"/>
                </a:rPr>
                <a:t>FBI-LEEDA Inc. is a private 501(c)(3) non-profit organization and is not part of the Federal Bureau of Investigation or acting on behalf of the FBI. </a:t>
              </a:r>
              <a:endParaRPr lang="en-US" sz="700" i="1" dirty="0">
                <a:solidFill>
                  <a:schemeClr val="tx1">
                    <a:lumMod val="65000"/>
                    <a:lumOff val="35000"/>
                  </a:schemeClr>
                </a:solidFill>
                <a:latin typeface="Arial" pitchFamily="34" charset="0"/>
                <a:cs typeface="Arial" pitchFamily="34" charset="0"/>
              </a:endParaRPr>
            </a:p>
          </p:txBody>
        </p:sp>
        <p:pic>
          <p:nvPicPr>
            <p:cNvPr id="16" name="Picture 2" descr="H:\FBI-LEEDA\LOGO FBI-LEEDA_Logos-Templates\FBI-LEEDA_logo-masters\Logo_FBILEEDA_4c-2-2013.png"/>
            <p:cNvPicPr>
              <a:picLocks noChangeAspect="1" noChangeArrowheads="1"/>
            </p:cNvPicPr>
            <p:nvPr/>
          </p:nvPicPr>
          <p:blipFill>
            <a:blip r:embed="rId3" cstate="print"/>
            <a:srcRect l="12826" t="6612" r="10216"/>
            <a:stretch>
              <a:fillRect/>
            </a:stretch>
          </p:blipFill>
          <p:spPr bwMode="auto">
            <a:xfrm>
              <a:off x="152400" y="8915400"/>
              <a:ext cx="914400" cy="1076157"/>
            </a:xfrm>
            <a:prstGeom prst="rect">
              <a:avLst/>
            </a:prstGeom>
            <a:noFill/>
          </p:spPr>
        </p:pic>
      </p:grpSp>
      <p:cxnSp>
        <p:nvCxnSpPr>
          <p:cNvPr id="17" name="Straight Connector 16"/>
          <p:cNvCxnSpPr/>
          <p:nvPr userDrawn="1"/>
        </p:nvCxnSpPr>
        <p:spPr>
          <a:xfrm>
            <a:off x="1295400" y="9067800"/>
            <a:ext cx="5334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388620" y="9322648"/>
            <a:ext cx="1813560" cy="535516"/>
          </a:xfrm>
          <a:prstGeom prst="rect">
            <a:avLst/>
          </a:prstGeom>
        </p:spPr>
        <p:txBody>
          <a:bodyPr vert="horz" lIns="101882" tIns="50941" rIns="101882" bIns="50941" rtlCol="0" anchor="ctr"/>
          <a:lstStyle>
            <a:lvl1pPr algn="l">
              <a:defRPr sz="1300">
                <a:solidFill>
                  <a:schemeClr val="tx1">
                    <a:tint val="75000"/>
                  </a:schemeClr>
                </a:solidFill>
              </a:defRPr>
            </a:lvl1pPr>
          </a:lstStyle>
          <a:p>
            <a:fld id="{C8FB917E-E6D1-4C21-B0DD-D25346BD086B}" type="datetimeFigureOut">
              <a:rPr lang="en-US" smtClean="0"/>
              <a:pPr/>
              <a:t>7/29/15</a:t>
            </a:fld>
            <a:endParaRPr lang="en-US"/>
          </a:p>
        </p:txBody>
      </p:sp>
      <p:sp>
        <p:nvSpPr>
          <p:cNvPr id="5" name="Footer Placeholder 4"/>
          <p:cNvSpPr>
            <a:spLocks noGrp="1"/>
          </p:cNvSpPr>
          <p:nvPr>
            <p:ph type="ftr" sz="quarter" idx="3"/>
          </p:nvPr>
        </p:nvSpPr>
        <p:spPr>
          <a:xfrm>
            <a:off x="2655570" y="9322648"/>
            <a:ext cx="2461260" cy="535516"/>
          </a:xfrm>
          <a:prstGeom prst="rect">
            <a:avLst/>
          </a:prstGeom>
        </p:spPr>
        <p:txBody>
          <a:bodyPr vert="horz" lIns="101882" tIns="50941" rIns="101882" bIns="50941" rtlCol="0" anchor="ctr"/>
          <a:lstStyle>
            <a:lvl1pPr algn="ctr">
              <a:defRPr sz="1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8"/>
            <a:ext cx="1813560" cy="535516"/>
          </a:xfrm>
          <a:prstGeom prst="rect">
            <a:avLst/>
          </a:prstGeom>
        </p:spPr>
        <p:txBody>
          <a:bodyPr vert="horz" lIns="101882" tIns="50941" rIns="101882" bIns="50941" rtlCol="0" anchor="ctr"/>
          <a:lstStyle>
            <a:lvl1pPr algn="r">
              <a:defRPr sz="1300">
                <a:solidFill>
                  <a:schemeClr val="tx1">
                    <a:tint val="75000"/>
                  </a:schemeClr>
                </a:solidFill>
              </a:defRPr>
            </a:lvl1pPr>
          </a:lstStyle>
          <a:p>
            <a:fld id="{CE36BF6D-9133-47D4-A319-A6FD13251D12}" type="slidenum">
              <a:rPr lang="en-US" smtClean="0"/>
              <a:pPr/>
              <a:t>‹#›</a:t>
            </a:fld>
            <a:endParaRPr lang="en-US"/>
          </a:p>
        </p:txBody>
      </p:sp>
      <p:pic>
        <p:nvPicPr>
          <p:cNvPr id="1026" name="Picture 2" descr="H:\FBI-LEEDA\2014\2014_AdminProjects\_FLYERS-Classes\class-flyer-style.jpg"/>
          <p:cNvPicPr>
            <a:picLocks noChangeAspect="1" noChangeArrowheads="1"/>
          </p:cNvPicPr>
          <p:nvPr userDrawn="1"/>
        </p:nvPicPr>
        <p:blipFill>
          <a:blip r:embed="rId3" cstate="print"/>
          <a:srcRect b="64394"/>
          <a:stretch>
            <a:fillRect/>
          </a:stretch>
        </p:blipFill>
        <p:spPr bwMode="auto">
          <a:xfrm>
            <a:off x="0" y="0"/>
            <a:ext cx="7772400" cy="320040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1018824" rtl="0" eaLnBrk="1" latinLnBrk="0" hangingPunct="1">
        <a:spcBef>
          <a:spcPct val="0"/>
        </a:spcBef>
        <a:buNone/>
        <a:defRPr sz="4900" kern="1200">
          <a:solidFill>
            <a:schemeClr val="tx1"/>
          </a:solidFill>
          <a:latin typeface="+mj-lt"/>
          <a:ea typeface="+mj-ea"/>
          <a:cs typeface="+mj-cs"/>
        </a:defRPr>
      </a:lvl1pPr>
    </p:titleStyle>
    <p:bodyStyle>
      <a:lvl1pPr marL="382059" indent="-382059" algn="l" defTabSz="1018824"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bileeda.org/" TargetMode="External"/><Relationship Id="rId4" Type="http://schemas.openxmlformats.org/officeDocument/2006/relationships/hyperlink" Target="mailto:gary.rash@lamar.edu" TargetMode="Externa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276600"/>
            <a:ext cx="5334000" cy="430887"/>
          </a:xfrm>
          <a:prstGeom prst="rect">
            <a:avLst/>
          </a:prstGeom>
          <a:noFill/>
        </p:spPr>
        <p:txBody>
          <a:bodyPr wrap="square" rtlCol="0">
            <a:spAutoFit/>
          </a:bodyPr>
          <a:lstStyle/>
          <a:p>
            <a:r>
              <a:rPr lang="en-US" sz="2200" dirty="0" smtClean="0">
                <a:latin typeface="Arial Black" pitchFamily="34" charset="0"/>
              </a:rPr>
              <a:t>May 16 – 20, 2016</a:t>
            </a:r>
            <a:endParaRPr lang="en-US" sz="2200" dirty="0">
              <a:latin typeface="Arial Black" pitchFamily="34" charset="0"/>
            </a:endParaRPr>
          </a:p>
        </p:txBody>
      </p:sp>
      <p:sp>
        <p:nvSpPr>
          <p:cNvPr id="3" name="TextBox 2"/>
          <p:cNvSpPr txBox="1"/>
          <p:nvPr/>
        </p:nvSpPr>
        <p:spPr>
          <a:xfrm>
            <a:off x="381000" y="3593068"/>
            <a:ext cx="5257800" cy="369332"/>
          </a:xfrm>
          <a:prstGeom prst="rect">
            <a:avLst/>
          </a:prstGeom>
          <a:noFill/>
        </p:spPr>
        <p:txBody>
          <a:bodyPr wrap="square" rtlCol="0">
            <a:spAutoFit/>
          </a:bodyPr>
          <a:lstStyle/>
          <a:p>
            <a:endParaRPr lang="en-US" sz="1800" b="1" dirty="0">
              <a:latin typeface="Arial" pitchFamily="34" charset="0"/>
              <a:cs typeface="Arial" pitchFamily="34" charset="0"/>
            </a:endParaRPr>
          </a:p>
        </p:txBody>
      </p:sp>
      <p:sp>
        <p:nvSpPr>
          <p:cNvPr id="4" name="TextBox 3"/>
          <p:cNvSpPr txBox="1"/>
          <p:nvPr/>
        </p:nvSpPr>
        <p:spPr>
          <a:xfrm>
            <a:off x="381000" y="3941802"/>
            <a:ext cx="5257800" cy="553998"/>
          </a:xfrm>
          <a:prstGeom prst="rect">
            <a:avLst/>
          </a:prstGeom>
          <a:noFill/>
        </p:spPr>
        <p:txBody>
          <a:bodyPr wrap="square" rtlCol="0">
            <a:spAutoFit/>
          </a:bodyPr>
          <a:lstStyle/>
          <a:p>
            <a:pPr>
              <a:lnSpc>
                <a:spcPts val="1800"/>
              </a:lnSpc>
            </a:pPr>
            <a:r>
              <a:rPr lang="en-US" sz="1600" dirty="0" smtClean="0">
                <a:latin typeface="Arial" pitchFamily="34" charset="0"/>
                <a:cs typeface="Arial" pitchFamily="34" charset="0"/>
              </a:rPr>
              <a:t>at the </a:t>
            </a:r>
            <a:r>
              <a:rPr lang="en-US" sz="1600" dirty="0">
                <a:latin typeface="Arial" pitchFamily="34" charset="0"/>
                <a:cs typeface="Arial" pitchFamily="34" charset="0"/>
              </a:rPr>
              <a:t>John Gray Library, 8</a:t>
            </a:r>
            <a:r>
              <a:rPr lang="en-US" sz="1600" baseline="30000" dirty="0">
                <a:latin typeface="Arial" pitchFamily="34" charset="0"/>
                <a:cs typeface="Arial" pitchFamily="34" charset="0"/>
              </a:rPr>
              <a:t>th</a:t>
            </a:r>
            <a:r>
              <a:rPr lang="en-US" sz="1600" dirty="0">
                <a:latin typeface="Arial" pitchFamily="34" charset="0"/>
                <a:cs typeface="Arial" pitchFamily="34" charset="0"/>
              </a:rPr>
              <a:t> Floor</a:t>
            </a:r>
          </a:p>
          <a:p>
            <a:pPr>
              <a:lnSpc>
                <a:spcPts val="1800"/>
              </a:lnSpc>
            </a:pPr>
            <a:r>
              <a:rPr lang="en-US" sz="1600" dirty="0">
                <a:latin typeface="Arial" pitchFamily="34" charset="0"/>
                <a:cs typeface="Arial" pitchFamily="34" charset="0"/>
              </a:rPr>
              <a:t>4400 Martin Luther King Parkway, Beaumont, TX 77710</a:t>
            </a:r>
            <a:endParaRPr lang="en-US" sz="1200" dirty="0">
              <a:latin typeface="Arial" pitchFamily="34" charset="0"/>
              <a:cs typeface="Arial" pitchFamily="34" charset="0"/>
            </a:endParaRPr>
          </a:p>
        </p:txBody>
      </p:sp>
      <p:sp>
        <p:nvSpPr>
          <p:cNvPr id="13" name="TextBox 12"/>
          <p:cNvSpPr txBox="1"/>
          <p:nvPr/>
        </p:nvSpPr>
        <p:spPr>
          <a:xfrm>
            <a:off x="5638800" y="3276600"/>
            <a:ext cx="1905000" cy="1477328"/>
          </a:xfrm>
          <a:prstGeom prst="rect">
            <a:avLst/>
          </a:prstGeom>
          <a:noFill/>
        </p:spPr>
        <p:txBody>
          <a:bodyPr wrap="square" rtlCol="0">
            <a:spAutoFit/>
          </a:bodyPr>
          <a:lstStyle/>
          <a:p>
            <a:r>
              <a:rPr lang="en-US" sz="1500" b="1" dirty="0" smtClean="0"/>
              <a:t>Co-Hosted by:</a:t>
            </a:r>
          </a:p>
          <a:p>
            <a:r>
              <a:rPr lang="en-US" sz="1500" dirty="0"/>
              <a:t>FBI-LEEDA and</a:t>
            </a:r>
          </a:p>
          <a:p>
            <a:r>
              <a:rPr lang="en-US" sz="1500" dirty="0"/>
              <a:t>Chief Hector Flores and the Lamar University Police Department</a:t>
            </a:r>
            <a:endParaRPr lang="en-US" sz="1500" dirty="0"/>
          </a:p>
        </p:txBody>
      </p:sp>
      <p:sp>
        <p:nvSpPr>
          <p:cNvPr id="17" name="Rectangle 16"/>
          <p:cNvSpPr/>
          <p:nvPr/>
        </p:nvSpPr>
        <p:spPr>
          <a:xfrm>
            <a:off x="5638800" y="7117140"/>
            <a:ext cx="1524000" cy="1569660"/>
          </a:xfrm>
          <a:prstGeom prst="rect">
            <a:avLst/>
          </a:prstGeom>
        </p:spPr>
        <p:txBody>
          <a:bodyPr wrap="square">
            <a:spAutoFit/>
          </a:bodyPr>
          <a:lstStyle/>
          <a:p>
            <a:r>
              <a:rPr lang="en-US" sz="1200" b="1" dirty="0" smtClean="0"/>
              <a:t>Register online </a:t>
            </a:r>
            <a:r>
              <a:rPr lang="en-US" sz="1200" dirty="0" smtClean="0"/>
              <a:t>at </a:t>
            </a:r>
            <a:r>
              <a:rPr lang="en-US" sz="1200" dirty="0" smtClean="0">
                <a:hlinkClick r:id="rId3"/>
              </a:rPr>
              <a:t>www.fbileeda.org</a:t>
            </a:r>
            <a:r>
              <a:rPr lang="en-US" sz="1200" dirty="0" smtClean="0"/>
              <a:t> or call 877-772-7712 for more information.</a:t>
            </a:r>
          </a:p>
          <a:p>
            <a:r>
              <a:rPr lang="en-US" sz="1200" dirty="0" smtClean="0"/>
              <a:t>The registration fee is $650. Class begins at 8:30 a.m.; dress is business casual.</a:t>
            </a:r>
            <a:endParaRPr lang="en-US" sz="1200" dirty="0"/>
          </a:p>
        </p:txBody>
      </p:sp>
      <p:sp>
        <p:nvSpPr>
          <p:cNvPr id="19" name="Rectangle 18"/>
          <p:cNvSpPr/>
          <p:nvPr/>
        </p:nvSpPr>
        <p:spPr>
          <a:xfrm>
            <a:off x="381000" y="8153400"/>
            <a:ext cx="4648200" cy="923330"/>
          </a:xfrm>
          <a:prstGeom prst="rect">
            <a:avLst/>
          </a:prstGeom>
        </p:spPr>
        <p:txBody>
          <a:bodyPr wrap="square">
            <a:spAutoFit/>
          </a:bodyPr>
          <a:lstStyle/>
          <a:p>
            <a:r>
              <a:rPr lang="en-US" sz="900" dirty="0"/>
              <a:t>Get local information for this training opportunity by contacting Gary Rash of the Lamar University Police Department at 409-880-1786or email at </a:t>
            </a:r>
            <a:r>
              <a:rPr lang="en-US" sz="900" dirty="0">
                <a:hlinkClick r:id="rId4"/>
              </a:rPr>
              <a:t>gary.rash@lamar.edu</a:t>
            </a:r>
            <a:r>
              <a:rPr lang="en-US" sz="900" dirty="0"/>
              <a:t>. For hotel reservations, contact Holiday Inn, 3950 I-10 South &amp; Walden Rd, Beaumont, Telephone: 409-842-5995. The rate is approximately $83 per night. </a:t>
            </a:r>
            <a:br>
              <a:rPr lang="en-US" sz="900" dirty="0"/>
            </a:br>
            <a:r>
              <a:rPr lang="en-US" sz="900" i="1" dirty="0"/>
              <a:t>Seminar registration is open to all law enforcement – sworn and professional staff. </a:t>
            </a:r>
          </a:p>
          <a:p>
            <a:r>
              <a:rPr lang="en-US" sz="900" i="1"/>
              <a:t>You are not required to be a member of FBI-LEEDA to attend.</a:t>
            </a:r>
            <a:endParaRPr lang="en-US" sz="900" i="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2306</TotalTime>
  <Words>144</Words>
  <Application>Microsoft Macintosh PowerPoint</Application>
  <PresentationFormat>Custom</PresentationFormat>
  <Paragraphs>11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Judith A Grubb</dc:creator>
  <cp:lastModifiedBy>Donna Carpentier</cp:lastModifiedBy>
  <cp:revision>43</cp:revision>
  <cp:lastPrinted>2015-07-29T15:44:45Z</cp:lastPrinted>
  <dcterms:created xsi:type="dcterms:W3CDTF">2014-09-14T12:00:57Z</dcterms:created>
  <dcterms:modified xsi:type="dcterms:W3CDTF">2015-07-29T15:45:00Z</dcterms:modified>
</cp:coreProperties>
</file>