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10058400"/>
  <p:notesSz cx="7315200" cy="96012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4320" autoAdjust="0"/>
    <p:restoredTop sz="94660"/>
  </p:normalViewPr>
  <p:slideViewPr>
    <p:cSldViewPr>
      <p:cViewPr>
        <p:scale>
          <a:sx n="150" d="100"/>
          <a:sy n="150" d="100"/>
        </p:scale>
        <p:origin x="-576" y="-8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2BB4789D-6C64-48FE-8A25-1FB009150938}" type="datetimeFigureOut">
              <a:rPr lang="en-US" smtClean="0"/>
              <a:pPr/>
              <a:t>7/29/15</a:t>
            </a:fld>
            <a:endParaRPr lang="en-US"/>
          </a:p>
        </p:txBody>
      </p:sp>
      <p:sp>
        <p:nvSpPr>
          <p:cNvPr id="4" name="Slide Image Placeholder 3"/>
          <p:cNvSpPr>
            <a:spLocks noGrp="1" noRot="1" noChangeAspect="1"/>
          </p:cNvSpPr>
          <p:nvPr>
            <p:ph type="sldImg" idx="2"/>
          </p:nvPr>
        </p:nvSpPr>
        <p:spPr>
          <a:xfrm>
            <a:off x="2266950" y="720725"/>
            <a:ext cx="27813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7D20BF44-482A-45DD-BE42-F788A6F29072}" type="slidenum">
              <a:rPr lang="en-US" smtClean="0"/>
              <a:pPr/>
              <a:t>‹#›</a:t>
            </a:fld>
            <a:endParaRPr lang="en-US"/>
          </a:p>
        </p:txBody>
      </p:sp>
    </p:spTree>
    <p:extLst>
      <p:ext uri="{BB962C8B-B14F-4D97-AF65-F5344CB8AC3E}">
        <p14:creationId xmlns:p14="http://schemas.microsoft.com/office/powerpoint/2010/main" val="3691580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20BF44-482A-45DD-BE42-F788A6F29072}"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381000" y="304800"/>
            <a:ext cx="6629400" cy="400110"/>
          </a:xfrm>
          <a:prstGeom prst="rect">
            <a:avLst/>
          </a:prstGeom>
        </p:spPr>
        <p:txBody>
          <a:bodyPr wrap="square">
            <a:spAutoFit/>
          </a:bodyPr>
          <a:lstStyle/>
          <a:p>
            <a:r>
              <a:rPr lang="en-US" sz="2000" spc="500" baseline="0" dirty="0" smtClean="0">
                <a:latin typeface="HelveticaNeue LightCond" pitchFamily="34" charset="0"/>
                <a:cs typeface="Arial" pitchFamily="34" charset="0"/>
              </a:rPr>
              <a:t>TRILOGY TRAINING</a:t>
            </a:r>
            <a:endParaRPr lang="en-US" sz="2000" spc="500" baseline="0" dirty="0">
              <a:latin typeface="HelveticaNeue LightCond" pitchFamily="34" charset="0"/>
              <a:cs typeface="Arial" pitchFamily="34" charset="0"/>
            </a:endParaRPr>
          </a:p>
        </p:txBody>
      </p:sp>
      <p:sp>
        <p:nvSpPr>
          <p:cNvPr id="8" name="Rectangle 7"/>
          <p:cNvSpPr/>
          <p:nvPr userDrawn="1"/>
        </p:nvSpPr>
        <p:spPr>
          <a:xfrm>
            <a:off x="457200" y="914400"/>
            <a:ext cx="3352800" cy="1477328"/>
          </a:xfrm>
          <a:prstGeom prst="rect">
            <a:avLst/>
          </a:prstGeom>
        </p:spPr>
        <p:txBody>
          <a:bodyPr wrap="square">
            <a:spAutoFit/>
          </a:bodyPr>
          <a:lstStyle/>
          <a:p>
            <a:pPr>
              <a:lnSpc>
                <a:spcPts val="3600"/>
              </a:lnSpc>
            </a:pPr>
            <a:r>
              <a:rPr lang="en-US" sz="3600" b="0" spc="100" baseline="0" dirty="0" smtClean="0">
                <a:solidFill>
                  <a:schemeClr val="bg1"/>
                </a:solidFill>
                <a:latin typeface="HelveticaNeue MediumCond" pitchFamily="34" charset="0"/>
                <a:cs typeface="Arial" pitchFamily="34" charset="0"/>
              </a:rPr>
              <a:t>Supervisor Leadership </a:t>
            </a:r>
          </a:p>
          <a:p>
            <a:pPr>
              <a:lnSpc>
                <a:spcPts val="3600"/>
              </a:lnSpc>
            </a:pPr>
            <a:r>
              <a:rPr lang="en-US" sz="3600" b="0" spc="100" baseline="0" dirty="0" smtClean="0">
                <a:solidFill>
                  <a:schemeClr val="bg1"/>
                </a:solidFill>
                <a:latin typeface="HelveticaNeue MediumCond" pitchFamily="34" charset="0"/>
                <a:cs typeface="Arial" pitchFamily="34" charset="0"/>
              </a:rPr>
              <a:t>Institute</a:t>
            </a:r>
            <a:endParaRPr lang="en-US" sz="3600" b="0" spc="100" baseline="0" dirty="0">
              <a:solidFill>
                <a:schemeClr val="bg1"/>
              </a:solidFill>
              <a:latin typeface="HelveticaNeue MediumCond" pitchFamily="34" charset="0"/>
              <a:cs typeface="Arial" pitchFamily="34" charset="0"/>
            </a:endParaRPr>
          </a:p>
        </p:txBody>
      </p:sp>
      <p:sp>
        <p:nvSpPr>
          <p:cNvPr id="9" name="Rectangle 8"/>
          <p:cNvSpPr/>
          <p:nvPr userDrawn="1"/>
        </p:nvSpPr>
        <p:spPr>
          <a:xfrm>
            <a:off x="381000" y="4800600"/>
            <a:ext cx="4800600" cy="2990562"/>
          </a:xfrm>
          <a:prstGeom prst="rect">
            <a:avLst/>
          </a:prstGeom>
        </p:spPr>
        <p:txBody>
          <a:bodyPr wrap="square">
            <a:spAutoFit/>
          </a:bodyPr>
          <a:lstStyle/>
          <a:p>
            <a:pPr>
              <a:spcAft>
                <a:spcPts val="400"/>
              </a:spcAft>
            </a:pPr>
            <a:r>
              <a:rPr lang="en-US" sz="1200" dirty="0" smtClean="0">
                <a:latin typeface="Arial" pitchFamily="34" charset="0"/>
                <a:cs typeface="Arial" pitchFamily="34" charset="0"/>
              </a:rPr>
              <a:t>The FBI-LEEDA Supervisor Leadership Institute is a cutting edge 4 1/2-day program built especially for first-line supervisors and middle managers with the goal of enhancing their leadership competencies. The Supervisor Leadership Institute faculty members are senior law enforcement leaders who are committed to passing on their lessons learned.</a:t>
            </a:r>
          </a:p>
          <a:p>
            <a:pPr>
              <a:spcAft>
                <a:spcPts val="400"/>
              </a:spcAft>
            </a:pPr>
            <a:r>
              <a:rPr lang="en-US" sz="1200" dirty="0" smtClean="0">
                <a:latin typeface="Arial" pitchFamily="34" charset="0"/>
                <a:cs typeface="Arial" pitchFamily="34" charset="0"/>
              </a:rPr>
              <a:t>Attendees will be engaged in personality diagnostics, leadership case studies, mentoring, developing your people, performance management, risk management and credibility. This institute is student-centered and rich in facilitated dialogue and group work.</a:t>
            </a:r>
          </a:p>
          <a:p>
            <a:pPr marL="231775" indent="0">
              <a:lnSpc>
                <a:spcPts val="1400"/>
              </a:lnSpc>
              <a:buFont typeface="Arial" pitchFamily="34" charset="0"/>
              <a:buChar char="•"/>
            </a:pPr>
            <a:r>
              <a:rPr lang="en-US" sz="1100" b="1" i="1" dirty="0" smtClean="0">
                <a:latin typeface="Arial" pitchFamily="34" charset="0"/>
                <a:cs typeface="Arial" pitchFamily="34" charset="0"/>
              </a:rPr>
              <a:t> Introduction to Supervisor Leadership</a:t>
            </a:r>
          </a:p>
          <a:p>
            <a:pPr marL="231775" indent="0">
              <a:lnSpc>
                <a:spcPts val="1400"/>
              </a:lnSpc>
              <a:buFont typeface="Arial" pitchFamily="34" charset="0"/>
              <a:buChar char="•"/>
            </a:pPr>
            <a:r>
              <a:rPr lang="en-US" sz="1100" b="1" i="1" dirty="0" smtClean="0">
                <a:latin typeface="Arial" pitchFamily="34" charset="0"/>
                <a:cs typeface="Arial" pitchFamily="34" charset="0"/>
              </a:rPr>
              <a:t> Establish and Maintain Credibility</a:t>
            </a:r>
          </a:p>
          <a:p>
            <a:pPr marL="231775" indent="0">
              <a:lnSpc>
                <a:spcPts val="1400"/>
              </a:lnSpc>
              <a:buFont typeface="Arial" pitchFamily="34" charset="0"/>
              <a:buChar char="•"/>
            </a:pPr>
            <a:r>
              <a:rPr lang="en-US" sz="1100" b="1" i="1" dirty="0" smtClean="0">
                <a:latin typeface="Arial" pitchFamily="34" charset="0"/>
                <a:cs typeface="Arial" pitchFamily="34" charset="0"/>
              </a:rPr>
              <a:t> Discipline</a:t>
            </a:r>
          </a:p>
          <a:p>
            <a:pPr marL="231775" indent="0">
              <a:lnSpc>
                <a:spcPts val="1400"/>
              </a:lnSpc>
              <a:buFont typeface="Arial" pitchFamily="34" charset="0"/>
              <a:buChar char="•"/>
            </a:pPr>
            <a:r>
              <a:rPr lang="en-US" sz="1100" b="1" i="1" dirty="0" smtClean="0">
                <a:latin typeface="Arial" pitchFamily="34" charset="0"/>
                <a:cs typeface="Arial" pitchFamily="34" charset="0"/>
              </a:rPr>
              <a:t> Liability</a:t>
            </a:r>
          </a:p>
          <a:p>
            <a:pPr marL="231775" indent="0">
              <a:lnSpc>
                <a:spcPts val="1400"/>
              </a:lnSpc>
              <a:buFont typeface="Arial" pitchFamily="34" charset="0"/>
              <a:buChar char="•"/>
            </a:pPr>
            <a:r>
              <a:rPr lang="en-US" sz="1100" b="1" i="1" dirty="0" smtClean="0">
                <a:latin typeface="Arial" pitchFamily="34" charset="0"/>
                <a:cs typeface="Arial" pitchFamily="34" charset="0"/>
              </a:rPr>
              <a:t> Five Dysfunctions of a Team</a:t>
            </a:r>
            <a:endParaRPr lang="en-US" sz="1100" b="1" i="1" dirty="0">
              <a:latin typeface="Arial" pitchFamily="34" charset="0"/>
              <a:cs typeface="Arial" pitchFamily="34" charset="0"/>
            </a:endParaRPr>
          </a:p>
        </p:txBody>
      </p:sp>
      <p:pic>
        <p:nvPicPr>
          <p:cNvPr id="1027" name="Picture 3" descr="H:\FBI-LEEDA\LOGO FBI-LEEDA_Logos-Templates\FBI-LEEDA-TRILOGYicons\logo_SupervisorLeadership_rgb.png"/>
          <p:cNvPicPr>
            <a:picLocks noChangeAspect="1" noChangeArrowheads="1"/>
          </p:cNvPicPr>
          <p:nvPr userDrawn="1"/>
        </p:nvPicPr>
        <p:blipFill>
          <a:blip r:embed="rId2" cstate="print"/>
          <a:srcRect/>
          <a:stretch>
            <a:fillRect/>
          </a:stretch>
        </p:blipFill>
        <p:spPr bwMode="auto">
          <a:xfrm>
            <a:off x="5696712" y="1435608"/>
            <a:ext cx="1697486" cy="1676400"/>
          </a:xfrm>
          <a:prstGeom prst="rect">
            <a:avLst/>
          </a:prstGeom>
          <a:noFill/>
        </p:spPr>
      </p:pic>
      <p:grpSp>
        <p:nvGrpSpPr>
          <p:cNvPr id="10" name="Group 9"/>
          <p:cNvGrpSpPr/>
          <p:nvPr userDrawn="1"/>
        </p:nvGrpSpPr>
        <p:grpSpPr>
          <a:xfrm>
            <a:off x="304800" y="8915400"/>
            <a:ext cx="7162800" cy="1076157"/>
            <a:chOff x="152400" y="8915400"/>
            <a:chExt cx="7162800" cy="1076157"/>
          </a:xfrm>
        </p:grpSpPr>
        <p:sp>
          <p:nvSpPr>
            <p:cNvPr id="14" name="Rectangle 13"/>
            <p:cNvSpPr/>
            <p:nvPr/>
          </p:nvSpPr>
          <p:spPr>
            <a:xfrm>
              <a:off x="1066800" y="9208216"/>
              <a:ext cx="6248400" cy="630942"/>
            </a:xfrm>
            <a:prstGeom prst="rect">
              <a:avLst/>
            </a:prstGeom>
          </p:spPr>
          <p:txBody>
            <a:bodyPr wrap="square">
              <a:spAutoFit/>
            </a:bodyPr>
            <a:lstStyle/>
            <a:p>
              <a:r>
                <a:rPr lang="en-US" sz="1200" b="1" i="0" dirty="0" smtClean="0">
                  <a:latin typeface="Arial" pitchFamily="34" charset="0"/>
                  <a:cs typeface="Arial" pitchFamily="34" charset="0"/>
                </a:rPr>
                <a:t>FBI Law Enforcement Executive Development Association</a:t>
              </a:r>
            </a:p>
            <a:p>
              <a:pPr>
                <a:spcAft>
                  <a:spcPts val="600"/>
                </a:spcAft>
              </a:pPr>
              <a:r>
                <a:rPr lang="en-US" sz="1100" i="0" dirty="0" smtClean="0">
                  <a:latin typeface="Arial" pitchFamily="34" charset="0"/>
                  <a:cs typeface="Arial" pitchFamily="34" charset="0"/>
                </a:rPr>
                <a:t>Tel: 877-772-7712     </a:t>
              </a:r>
              <a:r>
                <a:rPr lang="en-US" sz="1100" b="1" i="0" dirty="0" smtClean="0">
                  <a:latin typeface="Arial" pitchFamily="34" charset="0"/>
                  <a:cs typeface="Arial" pitchFamily="34" charset="0"/>
                </a:rPr>
                <a:t>www.fbileeda.org</a:t>
              </a:r>
            </a:p>
            <a:p>
              <a:r>
                <a:rPr lang="en-US" sz="700" i="1" dirty="0" smtClean="0">
                  <a:solidFill>
                    <a:schemeClr val="tx1">
                      <a:lumMod val="65000"/>
                      <a:lumOff val="35000"/>
                    </a:schemeClr>
                  </a:solidFill>
                  <a:latin typeface="Arial" pitchFamily="34" charset="0"/>
                  <a:cs typeface="Arial" pitchFamily="34" charset="0"/>
                </a:rPr>
                <a:t>FBI-LEEDA Inc. is a private 501(c)(3) non-profit organization and is not part of the Federal Bureau of Investigation or acting on behalf of the FBI. </a:t>
              </a:r>
              <a:endParaRPr lang="en-US" sz="700" i="1" dirty="0">
                <a:solidFill>
                  <a:schemeClr val="tx1">
                    <a:lumMod val="65000"/>
                    <a:lumOff val="35000"/>
                  </a:schemeClr>
                </a:solidFill>
                <a:latin typeface="Arial" pitchFamily="34" charset="0"/>
                <a:cs typeface="Arial" pitchFamily="34" charset="0"/>
              </a:endParaRPr>
            </a:p>
          </p:txBody>
        </p:sp>
        <p:pic>
          <p:nvPicPr>
            <p:cNvPr id="15" name="Picture 2" descr="H:\FBI-LEEDA\LOGO FBI-LEEDA_Logos-Templates\FBI-LEEDA_logo-masters\Logo_FBILEEDA_4c-2-2013.png"/>
            <p:cNvPicPr>
              <a:picLocks noChangeAspect="1" noChangeArrowheads="1"/>
            </p:cNvPicPr>
            <p:nvPr/>
          </p:nvPicPr>
          <p:blipFill>
            <a:blip r:embed="rId3" cstate="print"/>
            <a:srcRect l="12826" t="6612" r="10216"/>
            <a:stretch>
              <a:fillRect/>
            </a:stretch>
          </p:blipFill>
          <p:spPr bwMode="auto">
            <a:xfrm>
              <a:off x="152400" y="8915400"/>
              <a:ext cx="914400" cy="1076157"/>
            </a:xfrm>
            <a:prstGeom prst="rect">
              <a:avLst/>
            </a:prstGeom>
            <a:noFill/>
          </p:spPr>
        </p:pic>
      </p:grpSp>
      <p:cxnSp>
        <p:nvCxnSpPr>
          <p:cNvPr id="11" name="Straight Connector 10"/>
          <p:cNvCxnSpPr/>
          <p:nvPr userDrawn="1"/>
        </p:nvCxnSpPr>
        <p:spPr>
          <a:xfrm>
            <a:off x="1295400" y="9067800"/>
            <a:ext cx="533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H:\FBI-LEEDA\2014\2014_AdminProjects\_FLYERS-Classes\class-flyer-style.jpg"/>
          <p:cNvPicPr>
            <a:picLocks noChangeAspect="1" noChangeArrowheads="1"/>
          </p:cNvPicPr>
          <p:nvPr userDrawn="1"/>
        </p:nvPicPr>
        <p:blipFill>
          <a:blip r:embed="rId3" cstate="print"/>
          <a:srcRect b="64394"/>
          <a:stretch>
            <a:fillRect/>
          </a:stretch>
        </p:blipFill>
        <p:spPr bwMode="auto">
          <a:xfrm>
            <a:off x="0" y="0"/>
            <a:ext cx="7772400" cy="32004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bileeda.org/" TargetMode="External"/><Relationship Id="rId4" Type="http://schemas.openxmlformats.org/officeDocument/2006/relationships/hyperlink" Target="mailto:gary.rash@lamar.edu"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276600"/>
            <a:ext cx="5334000" cy="430887"/>
          </a:xfrm>
          <a:prstGeom prst="rect">
            <a:avLst/>
          </a:prstGeom>
          <a:noFill/>
        </p:spPr>
        <p:txBody>
          <a:bodyPr wrap="square" rtlCol="0">
            <a:spAutoFit/>
          </a:bodyPr>
          <a:lstStyle/>
          <a:p>
            <a:r>
              <a:rPr lang="en-US" sz="2200" dirty="0" smtClean="0">
                <a:latin typeface="Arial Black" pitchFamily="34" charset="0"/>
              </a:rPr>
              <a:t>February 29 – March 4, 2016</a:t>
            </a:r>
            <a:endParaRPr lang="en-US" sz="2200" dirty="0">
              <a:latin typeface="Arial Black" pitchFamily="34" charset="0"/>
            </a:endParaRPr>
          </a:p>
        </p:txBody>
      </p:sp>
      <p:sp>
        <p:nvSpPr>
          <p:cNvPr id="3" name="TextBox 2"/>
          <p:cNvSpPr txBox="1"/>
          <p:nvPr/>
        </p:nvSpPr>
        <p:spPr>
          <a:xfrm>
            <a:off x="381000" y="3593068"/>
            <a:ext cx="5257800" cy="369332"/>
          </a:xfrm>
          <a:prstGeom prst="rect">
            <a:avLst/>
          </a:prstGeom>
          <a:noFill/>
        </p:spPr>
        <p:txBody>
          <a:bodyPr wrap="square" rtlCol="0">
            <a:spAutoFit/>
          </a:bodyPr>
          <a:lstStyle/>
          <a:p>
            <a:endParaRPr lang="en-US" sz="1800" b="1" dirty="0">
              <a:latin typeface="Arial" pitchFamily="34" charset="0"/>
              <a:cs typeface="Arial" pitchFamily="34" charset="0"/>
            </a:endParaRPr>
          </a:p>
        </p:txBody>
      </p:sp>
      <p:sp>
        <p:nvSpPr>
          <p:cNvPr id="4" name="TextBox 3"/>
          <p:cNvSpPr txBox="1"/>
          <p:nvPr/>
        </p:nvSpPr>
        <p:spPr>
          <a:xfrm>
            <a:off x="381000" y="3941802"/>
            <a:ext cx="5257800" cy="553998"/>
          </a:xfrm>
          <a:prstGeom prst="rect">
            <a:avLst/>
          </a:prstGeom>
          <a:noFill/>
        </p:spPr>
        <p:txBody>
          <a:bodyPr wrap="square" rtlCol="0">
            <a:spAutoFit/>
          </a:bodyPr>
          <a:lstStyle/>
          <a:p>
            <a:pPr>
              <a:lnSpc>
                <a:spcPts val="1800"/>
              </a:lnSpc>
            </a:pPr>
            <a:r>
              <a:rPr lang="en-US" sz="1600" dirty="0">
                <a:latin typeface="Arial" pitchFamily="34" charset="0"/>
                <a:cs typeface="Arial" pitchFamily="34" charset="0"/>
              </a:rPr>
              <a:t>at the John Gray Library, 8</a:t>
            </a:r>
            <a:r>
              <a:rPr lang="en-US" sz="1600" baseline="30000" dirty="0">
                <a:latin typeface="Arial" pitchFamily="34" charset="0"/>
                <a:cs typeface="Arial" pitchFamily="34" charset="0"/>
              </a:rPr>
              <a:t>th</a:t>
            </a:r>
            <a:r>
              <a:rPr lang="en-US" sz="1600" dirty="0">
                <a:latin typeface="Arial" pitchFamily="34" charset="0"/>
                <a:cs typeface="Arial" pitchFamily="34" charset="0"/>
              </a:rPr>
              <a:t> Floor</a:t>
            </a:r>
          </a:p>
          <a:p>
            <a:pPr>
              <a:lnSpc>
                <a:spcPts val="1800"/>
              </a:lnSpc>
            </a:pPr>
            <a:r>
              <a:rPr lang="en-US" sz="1600" dirty="0">
                <a:latin typeface="Arial" pitchFamily="34" charset="0"/>
                <a:cs typeface="Arial" pitchFamily="34" charset="0"/>
              </a:rPr>
              <a:t>4400 Martin Luther King Parkway, Beaumont, TX 77710</a:t>
            </a:r>
            <a:endParaRPr lang="en-US" sz="1200" dirty="0">
              <a:latin typeface="Arial" pitchFamily="34" charset="0"/>
              <a:cs typeface="Arial" pitchFamily="34" charset="0"/>
            </a:endParaRPr>
          </a:p>
        </p:txBody>
      </p:sp>
      <p:sp>
        <p:nvSpPr>
          <p:cNvPr id="6" name="TextBox 5"/>
          <p:cNvSpPr txBox="1"/>
          <p:nvPr/>
        </p:nvSpPr>
        <p:spPr>
          <a:xfrm>
            <a:off x="5638800" y="3276600"/>
            <a:ext cx="1905000" cy="1477328"/>
          </a:xfrm>
          <a:prstGeom prst="rect">
            <a:avLst/>
          </a:prstGeom>
          <a:noFill/>
        </p:spPr>
        <p:txBody>
          <a:bodyPr wrap="square" rtlCol="0">
            <a:spAutoFit/>
          </a:bodyPr>
          <a:lstStyle/>
          <a:p>
            <a:r>
              <a:rPr lang="en-US" sz="1500" b="1" dirty="0" smtClean="0"/>
              <a:t>Co-Hosted by:</a:t>
            </a:r>
          </a:p>
          <a:p>
            <a:r>
              <a:rPr lang="en-US" sz="1500" dirty="0"/>
              <a:t>FBI-LEEDA and</a:t>
            </a:r>
          </a:p>
          <a:p>
            <a:r>
              <a:rPr lang="en-US" sz="1500" dirty="0"/>
              <a:t>Chief Hector Flores and the Lamar University Police Department</a:t>
            </a:r>
            <a:endParaRPr lang="en-US" sz="1500" dirty="0"/>
          </a:p>
        </p:txBody>
      </p:sp>
      <p:sp>
        <p:nvSpPr>
          <p:cNvPr id="11" name="Rectangle 10"/>
          <p:cNvSpPr/>
          <p:nvPr/>
        </p:nvSpPr>
        <p:spPr>
          <a:xfrm>
            <a:off x="5638800" y="7117140"/>
            <a:ext cx="1524000" cy="1569660"/>
          </a:xfrm>
          <a:prstGeom prst="rect">
            <a:avLst/>
          </a:prstGeom>
        </p:spPr>
        <p:txBody>
          <a:bodyPr wrap="square">
            <a:spAutoFit/>
          </a:bodyPr>
          <a:lstStyle/>
          <a:p>
            <a:r>
              <a:rPr lang="en-US" sz="1200" b="1" dirty="0" smtClean="0"/>
              <a:t>Register online </a:t>
            </a:r>
            <a:r>
              <a:rPr lang="en-US" sz="1200" dirty="0" smtClean="0"/>
              <a:t>at </a:t>
            </a:r>
            <a:r>
              <a:rPr lang="en-US" sz="1200" dirty="0" smtClean="0">
                <a:hlinkClick r:id="rId3"/>
              </a:rPr>
              <a:t>www.fbileeda.org</a:t>
            </a:r>
            <a:r>
              <a:rPr lang="en-US" sz="1200" dirty="0" smtClean="0"/>
              <a:t> or call 877-772-7712 for more information.</a:t>
            </a:r>
          </a:p>
          <a:p>
            <a:r>
              <a:rPr lang="en-US" sz="1200" dirty="0" smtClean="0"/>
              <a:t>The registration fee is $650. Class begins at 8:30 a.m.; dress is business casual.</a:t>
            </a:r>
            <a:endParaRPr lang="en-US" sz="1200" dirty="0"/>
          </a:p>
        </p:txBody>
      </p:sp>
      <p:sp>
        <p:nvSpPr>
          <p:cNvPr id="13" name="Rectangle 12"/>
          <p:cNvSpPr/>
          <p:nvPr/>
        </p:nvSpPr>
        <p:spPr>
          <a:xfrm>
            <a:off x="381000" y="8153400"/>
            <a:ext cx="4648200" cy="923330"/>
          </a:xfrm>
          <a:prstGeom prst="rect">
            <a:avLst/>
          </a:prstGeom>
        </p:spPr>
        <p:txBody>
          <a:bodyPr wrap="square">
            <a:spAutoFit/>
          </a:bodyPr>
          <a:lstStyle/>
          <a:p>
            <a:r>
              <a:rPr lang="en-US" sz="900" dirty="0"/>
              <a:t>Get local information for this training opportunity by contacting Gary Rash of the Lamar University Police Department at 409-880-1786or email at </a:t>
            </a:r>
            <a:r>
              <a:rPr lang="en-US" sz="900" dirty="0">
                <a:hlinkClick r:id="rId4"/>
              </a:rPr>
              <a:t>gary.rash@lamar.edu</a:t>
            </a:r>
            <a:r>
              <a:rPr lang="en-US" sz="900" dirty="0"/>
              <a:t>. For hotel reservations, contact Holiday Inn, 3950 I-10 South &amp; Walden Rd, Beaumont, Telephone: 409-842-5995. The rate is approximately $83 per night. </a:t>
            </a:r>
            <a:br>
              <a:rPr lang="en-US" sz="900" dirty="0"/>
            </a:br>
            <a:r>
              <a:rPr lang="en-US" sz="900" i="1" dirty="0"/>
              <a:t>Seminar registration is open to all law enforcement – sworn and professional staff. </a:t>
            </a:r>
          </a:p>
          <a:p>
            <a:r>
              <a:rPr lang="en-US" sz="900" i="1" dirty="0"/>
              <a:t>You are not required to be a member of FBI-LEEDA to attend.</a:t>
            </a:r>
            <a:endParaRPr lang="en-US" sz="900"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4050</TotalTime>
  <Words>145</Words>
  <Application>Microsoft Macintosh PowerPoint</Application>
  <PresentationFormat>Custom</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Judith A Grubb</dc:creator>
  <cp:lastModifiedBy>Donna Carpentier</cp:lastModifiedBy>
  <cp:revision>40</cp:revision>
  <cp:lastPrinted>2015-07-29T15:46:32Z</cp:lastPrinted>
  <dcterms:created xsi:type="dcterms:W3CDTF">2014-09-14T12:00:57Z</dcterms:created>
  <dcterms:modified xsi:type="dcterms:W3CDTF">2015-07-29T15:46:44Z</dcterms:modified>
</cp:coreProperties>
</file>