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7772400" cy="10058400"/>
  <p:notesSz cx="7315200" cy="9601200"/>
  <p:defaultTextStyle>
    <a:defPPr>
      <a:defRPr lang="en-US"/>
    </a:defPPr>
    <a:lvl1pPr marL="0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14320" autoAdjust="0"/>
    <p:restoredTop sz="94660"/>
  </p:normalViewPr>
  <p:slideViewPr>
    <p:cSldViewPr>
      <p:cViewPr>
        <p:scale>
          <a:sx n="150" d="100"/>
          <a:sy n="150" d="100"/>
        </p:scale>
        <p:origin x="-1248" y="1648"/>
      </p:cViewPr>
      <p:guideLst>
        <p:guide orient="horz" pos="3168"/>
        <p:guide pos="244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BF0CD9-432E-49BA-8A66-55F59DF85F91}" type="datetimeFigureOut">
              <a:rPr lang="en-US" smtClean="0"/>
              <a:pPr/>
              <a:t>8/31/15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66950" y="720725"/>
            <a:ext cx="27813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F2CC34-BCF0-4BD3-A75A-1FB616801C8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31661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F2CC34-BCF0-4BD3-A75A-1FB616801C86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4205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tiff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81000" y="304800"/>
            <a:ext cx="66294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spc="500" baseline="0" dirty="0" smtClean="0">
                <a:latin typeface="HelveticaNeue LightCond" pitchFamily="34" charset="0"/>
                <a:cs typeface="Arial" pitchFamily="34" charset="0"/>
              </a:rPr>
              <a:t>TRILOGY TRAINING</a:t>
            </a:r>
            <a:endParaRPr lang="en-US" sz="2000" spc="500" baseline="0" dirty="0">
              <a:latin typeface="HelveticaNeue LightCond" pitchFamily="34" charset="0"/>
              <a:cs typeface="Arial" pitchFamily="34" charset="0"/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457200" y="914400"/>
            <a:ext cx="33528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600"/>
              </a:lnSpc>
            </a:pPr>
            <a:r>
              <a:rPr lang="en-US" sz="3600" b="0" spc="100" baseline="0" dirty="0" smtClean="0">
                <a:solidFill>
                  <a:schemeClr val="bg1"/>
                </a:solidFill>
                <a:latin typeface="HelveticaNeue MediumCond" pitchFamily="34" charset="0"/>
                <a:cs typeface="Arial" pitchFamily="34" charset="0"/>
              </a:rPr>
              <a:t>Executive Leadership Institute</a:t>
            </a:r>
          </a:p>
        </p:txBody>
      </p:sp>
      <p:pic>
        <p:nvPicPr>
          <p:cNvPr id="1026" name="Picture 2" descr="H:\FBI-LEEDA\LOGO FBI-LEEDA_Logos-Templates\FBI-LEEDA-TRILOGYicons\logo_ExecLeadership_rgb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87568" y="1353312"/>
            <a:ext cx="1709928" cy="1688686"/>
          </a:xfrm>
          <a:prstGeom prst="rect">
            <a:avLst/>
          </a:prstGeom>
          <a:noFill/>
        </p:spPr>
      </p:pic>
      <p:grpSp>
        <p:nvGrpSpPr>
          <p:cNvPr id="9" name="Group 8"/>
          <p:cNvGrpSpPr/>
          <p:nvPr userDrawn="1"/>
        </p:nvGrpSpPr>
        <p:grpSpPr>
          <a:xfrm>
            <a:off x="338328" y="8969666"/>
            <a:ext cx="7129272" cy="912962"/>
            <a:chOff x="338328" y="8969666"/>
            <a:chExt cx="7129272" cy="912962"/>
          </a:xfrm>
        </p:grpSpPr>
        <p:sp>
          <p:nvSpPr>
            <p:cNvPr id="14" name="Rectangle 13"/>
            <p:cNvSpPr/>
            <p:nvPr/>
          </p:nvSpPr>
          <p:spPr>
            <a:xfrm>
              <a:off x="1219200" y="9208216"/>
              <a:ext cx="6248400" cy="63094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200" b="1" i="0" dirty="0" smtClean="0">
                  <a:latin typeface="Arial" pitchFamily="34" charset="0"/>
                  <a:cs typeface="Arial" pitchFamily="34" charset="0"/>
                </a:rPr>
                <a:t>FBI Law Enforcement Executive Development Association</a:t>
              </a:r>
            </a:p>
            <a:p>
              <a:pPr>
                <a:spcAft>
                  <a:spcPts val="600"/>
                </a:spcAft>
              </a:pPr>
              <a:r>
                <a:rPr lang="en-US" sz="1100" i="0" dirty="0" smtClean="0">
                  <a:latin typeface="Arial" pitchFamily="34" charset="0"/>
                  <a:cs typeface="Arial" pitchFamily="34" charset="0"/>
                </a:rPr>
                <a:t>Tel: 877-772-7712     </a:t>
              </a:r>
              <a:r>
                <a:rPr lang="en-US" sz="1100" b="1" i="0" dirty="0" smtClean="0">
                  <a:latin typeface="Arial" pitchFamily="34" charset="0"/>
                  <a:cs typeface="Arial" pitchFamily="34" charset="0"/>
                </a:rPr>
                <a:t>www.fbileeda.org</a:t>
              </a:r>
            </a:p>
            <a:p>
              <a:r>
                <a:rPr lang="en-US" sz="700" i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cs typeface="Arial" pitchFamily="34" charset="0"/>
                </a:rPr>
                <a:t>FBI-LEEDA Inc. is a private 501(c)(3) non-profit organization and is not part of the Federal Bureau of Investigation or acting on behalf of the FBI. </a:t>
              </a:r>
              <a:endParaRPr lang="en-US" sz="7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15" name="Straight Connector 14"/>
            <p:cNvCxnSpPr/>
            <p:nvPr userDrawn="1"/>
          </p:nvCxnSpPr>
          <p:spPr>
            <a:xfrm>
              <a:off x="1295400" y="9067800"/>
              <a:ext cx="53340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6" name="Picture 2" descr="H:\FBI-LEEDA\LOGO FBI-LEEDA_Logos-Templates\FBI-LEEDA_logo-masters\Logo_FBILEEDA_4c-2-2013.tif"/>
            <p:cNvPicPr>
              <a:picLocks noChangeAspect="1" noChangeArrowheads="1"/>
            </p:cNvPicPr>
            <p:nvPr userDrawn="1"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38328" y="8969666"/>
              <a:ext cx="880792" cy="912962"/>
            </a:xfrm>
            <a:prstGeom prst="rect">
              <a:avLst/>
            </a:prstGeom>
            <a:noFill/>
          </p:spPr>
        </p:pic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Relationship Id="rId3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:\FBI-LEEDA\2014\2014_AdminProjects\_FLYERS-Classes\class-flyer-style.jpg"/>
          <p:cNvPicPr>
            <a:picLocks noChangeAspect="1" noChangeArrowheads="1"/>
          </p:cNvPicPr>
          <p:nvPr userDrawn="1"/>
        </p:nvPicPr>
        <p:blipFill>
          <a:blip r:embed="rId3" cstate="print"/>
          <a:srcRect b="63636"/>
          <a:stretch>
            <a:fillRect/>
          </a:stretch>
        </p:blipFill>
        <p:spPr bwMode="auto">
          <a:xfrm>
            <a:off x="0" y="0"/>
            <a:ext cx="7772400" cy="3200400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1018824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82059" indent="-382059" algn="l" defTabSz="1018824" rtl="0" eaLnBrk="1" latinLnBrk="0" hangingPunct="1">
        <a:spcBef>
          <a:spcPct val="20000"/>
        </a:spcBef>
        <a:buFont typeface="Arial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27795" indent="-318383" algn="l" defTabSz="1018824" rtl="0" eaLnBrk="1" latinLnBrk="0" hangingPunct="1">
        <a:spcBef>
          <a:spcPct val="20000"/>
        </a:spcBef>
        <a:buFont typeface="Arial" pitchFamily="34" charset="0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273531" indent="-254706" algn="l" defTabSz="1018824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782943" indent="-254706" algn="l" defTabSz="1018824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92355" indent="-254706" algn="l" defTabSz="1018824" rtl="0" eaLnBrk="1" latinLnBrk="0" hangingPunct="1">
        <a:spcBef>
          <a:spcPct val="20000"/>
        </a:spcBef>
        <a:buFont typeface="Arial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801767" indent="-254706" algn="l" defTabSz="1018824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311180" indent="-254706" algn="l" defTabSz="1018824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820592" indent="-254706" algn="l" defTabSz="1018824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330004" indent="-254706" algn="l" defTabSz="1018824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9412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18824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28237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37649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47061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56473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65886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75298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bileeda.org/" TargetMode="External"/><Relationship Id="rId4" Type="http://schemas.openxmlformats.org/officeDocument/2006/relationships/hyperlink" Target="mailto:gary.rash@lamar.edu" TargetMode="External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3276600"/>
            <a:ext cx="5334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>
                <a:latin typeface="Arial Black" pitchFamily="34" charset="0"/>
              </a:rPr>
              <a:t>August 1 </a:t>
            </a:r>
            <a:r>
              <a:rPr lang="en-US" sz="2200">
                <a:latin typeface="Arial Black" pitchFamily="34" charset="0"/>
              </a:rPr>
              <a:t>– </a:t>
            </a:r>
            <a:r>
              <a:rPr lang="en-US" sz="2200" smtClean="0">
                <a:latin typeface="Arial Black" pitchFamily="34" charset="0"/>
              </a:rPr>
              <a:t>5, </a:t>
            </a:r>
            <a:r>
              <a:rPr lang="en-US" sz="2200" dirty="0">
                <a:latin typeface="Arial Black" pitchFamily="34" charset="0"/>
              </a:rPr>
              <a:t>2016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81000" y="3593068"/>
            <a:ext cx="525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1000" y="3941802"/>
            <a:ext cx="52578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800"/>
              </a:lnSpc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at the 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John Gray Library, 8</a:t>
            </a:r>
            <a:r>
              <a:rPr lang="en-US" sz="1600" baseline="30000" dirty="0">
                <a:latin typeface="Arial" pitchFamily="34" charset="0"/>
                <a:cs typeface="Arial" pitchFamily="34" charset="0"/>
              </a:rPr>
              <a:t>th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 Floor</a:t>
            </a:r>
          </a:p>
          <a:p>
            <a:pPr>
              <a:lnSpc>
                <a:spcPts val="1800"/>
              </a:lnSpc>
            </a:pPr>
            <a:r>
              <a:rPr lang="en-US" sz="1600" dirty="0">
                <a:latin typeface="Arial" pitchFamily="34" charset="0"/>
                <a:cs typeface="Arial" pitchFamily="34" charset="0"/>
              </a:rPr>
              <a:t>4400 Martin Luther King Parkway, Beaumont, TX 77710</a:t>
            </a:r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638800" y="3271896"/>
            <a:ext cx="1905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b="1" dirty="0" smtClean="0"/>
              <a:t>Co-Hosted by:</a:t>
            </a:r>
          </a:p>
          <a:p>
            <a:r>
              <a:rPr lang="en-US" sz="1500" dirty="0"/>
              <a:t>FBI-LEEDA and</a:t>
            </a:r>
          </a:p>
          <a:p>
            <a:r>
              <a:rPr lang="en-US" sz="1500" dirty="0"/>
              <a:t>Chief Hector Flores and the Lamar University Police Department</a:t>
            </a:r>
          </a:p>
        </p:txBody>
      </p:sp>
      <p:sp>
        <p:nvSpPr>
          <p:cNvPr id="18" name="Rectangle 17"/>
          <p:cNvSpPr/>
          <p:nvPr/>
        </p:nvSpPr>
        <p:spPr>
          <a:xfrm>
            <a:off x="5638800" y="7117140"/>
            <a:ext cx="1524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 smtClean="0"/>
              <a:t>Register online </a:t>
            </a:r>
            <a:r>
              <a:rPr lang="en-US" sz="1200" dirty="0" smtClean="0"/>
              <a:t>at </a:t>
            </a:r>
            <a:r>
              <a:rPr lang="en-US" sz="1200" dirty="0" smtClean="0">
                <a:hlinkClick r:id="rId3"/>
              </a:rPr>
              <a:t>www.fbileeda.org</a:t>
            </a:r>
            <a:r>
              <a:rPr lang="en-US" sz="1200" dirty="0" smtClean="0"/>
              <a:t> or call 877-772-7712 for more information.</a:t>
            </a:r>
          </a:p>
          <a:p>
            <a:r>
              <a:rPr lang="en-US" sz="1200" dirty="0" smtClean="0"/>
              <a:t>The registration fee is $650. Class begins at 8:30 a.m.; dress is business casual.</a:t>
            </a:r>
            <a:endParaRPr lang="en-US" sz="1200" dirty="0"/>
          </a:p>
        </p:txBody>
      </p:sp>
      <p:sp>
        <p:nvSpPr>
          <p:cNvPr id="19" name="Rectangle 18"/>
          <p:cNvSpPr/>
          <p:nvPr/>
        </p:nvSpPr>
        <p:spPr>
          <a:xfrm>
            <a:off x="381000" y="8153400"/>
            <a:ext cx="46482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00" dirty="0"/>
              <a:t>Get local information for this training opportunity by contacting Gary Rash of the Lamar University Police Department at 409-880-1786or email at </a:t>
            </a:r>
            <a:r>
              <a:rPr lang="en-US" sz="900" dirty="0">
                <a:hlinkClick r:id="rId4"/>
              </a:rPr>
              <a:t>gary.rash@lamar.edu</a:t>
            </a:r>
            <a:r>
              <a:rPr lang="en-US" sz="900" dirty="0"/>
              <a:t>. For hotel reservations, contact Holiday Inn, 3950 I-10 South &amp; Walden Rd, Beaumont, Telephone: 409-842-5995. The rate is approximately $83 per night. </a:t>
            </a:r>
            <a:br>
              <a:rPr lang="en-US" sz="900" dirty="0"/>
            </a:br>
            <a:r>
              <a:rPr lang="en-US" sz="900" i="1" dirty="0"/>
              <a:t>Seminar registration is open to all law enforcement – sworn and professional staff. </a:t>
            </a:r>
          </a:p>
          <a:p>
            <a:r>
              <a:rPr lang="en-US" sz="900" i="1" dirty="0"/>
              <a:t>You are not required to be a member of FBI-LEEDA to attend.</a:t>
            </a:r>
          </a:p>
        </p:txBody>
      </p:sp>
      <p:sp>
        <p:nvSpPr>
          <p:cNvPr id="8" name="Rectangle 7"/>
          <p:cNvSpPr/>
          <p:nvPr/>
        </p:nvSpPr>
        <p:spPr>
          <a:xfrm>
            <a:off x="381000" y="4902065"/>
            <a:ext cx="464820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US" sz="1200" dirty="0" smtClean="0">
                <a:latin typeface="Arial" pitchFamily="34" charset="0"/>
                <a:cs typeface="Arial" pitchFamily="34" charset="0"/>
              </a:rPr>
              <a:t>The FBI-LEEDA Executive Leadership Institute is an innovative </a:t>
            </a:r>
            <a:br>
              <a:rPr lang="en-US" sz="1200" dirty="0" smtClean="0">
                <a:latin typeface="Arial" pitchFamily="34" charset="0"/>
                <a:cs typeface="Arial" pitchFamily="34" charset="0"/>
              </a:rPr>
            </a:br>
            <a:r>
              <a:rPr lang="en-US" sz="1200" dirty="0" smtClean="0">
                <a:latin typeface="Arial" pitchFamily="34" charset="0"/>
                <a:cs typeface="Arial" pitchFamily="34" charset="0"/>
              </a:rPr>
              <a:t>4 1/2-day program designed for executive level law enforcement leaders and focuses on the emerging challenges facing our profession. This highly interactive program follows the FBI-LEEDA “cops talking to cops" model of professional development. </a:t>
            </a:r>
            <a:endParaRPr lang="en-US" sz="1000" dirty="0" smtClean="0">
              <a:latin typeface="Arial" pitchFamily="34" charset="0"/>
              <a:cs typeface="Arial" pitchFamily="34" charset="0"/>
            </a:endParaRPr>
          </a:p>
          <a:p>
            <a:pPr>
              <a:spcAft>
                <a:spcPts val="600"/>
              </a:spcAft>
            </a:pPr>
            <a:r>
              <a:rPr lang="en-US" sz="1200" dirty="0" smtClean="0">
                <a:latin typeface="Arial" pitchFamily="34" charset="0"/>
                <a:cs typeface="Arial" pitchFamily="34" charset="0"/>
              </a:rPr>
              <a:t>The course first looks inward to identify the forces of change and emerging trends within law enforcement, such as the challenges of merging the perspectives of traditionalist, baby boomer, generation X and Millennial employees and presents leadership strategies to manage and adapt to future conditions.</a:t>
            </a:r>
          </a:p>
          <a:p>
            <a:pPr marL="457200" indent="-171450">
              <a:buFont typeface="Arial" panose="020B0604020202020204" pitchFamily="34" charset="0"/>
              <a:buChar char="•"/>
            </a:pP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Power and Leadership</a:t>
            </a:r>
          </a:p>
          <a:p>
            <a:pPr marL="457200" indent="-171450">
              <a:buFont typeface="Arial" panose="020B0604020202020204" pitchFamily="34" charset="0"/>
              <a:buChar char="•"/>
            </a:pP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Transactional and Transformational Leadership</a:t>
            </a:r>
          </a:p>
          <a:p>
            <a:pPr marL="457200" indent="-171450">
              <a:buFont typeface="Arial" panose="020B0604020202020204" pitchFamily="34" charset="0"/>
              <a:buChar char="•"/>
            </a:pP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Emotional and Social Intelligence</a:t>
            </a:r>
          </a:p>
          <a:p>
            <a:pPr marL="457200" indent="-171450">
              <a:buFont typeface="Arial" panose="020B0604020202020204" pitchFamily="34" charset="0"/>
              <a:buChar char="•"/>
            </a:pP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Generations and Diversity</a:t>
            </a:r>
          </a:p>
          <a:p>
            <a:pPr marL="457200" indent="-171450">
              <a:buFont typeface="Arial" panose="020B0604020202020204" pitchFamily="34" charset="0"/>
              <a:buChar char="•"/>
            </a:pP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Employee Wellness</a:t>
            </a:r>
          </a:p>
          <a:p>
            <a:pPr marL="457200" indent="-171450">
              <a:buFont typeface="Arial" panose="020B0604020202020204" pitchFamily="34" charset="0"/>
              <a:buChar char="•"/>
            </a:pP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Fair and Impartial Policing and Restorative Justice</a:t>
            </a:r>
            <a:endParaRPr lang="en-US" sz="1000" b="1" i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57200" y="4724400"/>
            <a:ext cx="2819400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000" b="1" dirty="0" smtClean="0">
                <a:solidFill>
                  <a:srgbClr val="CC0000"/>
                </a:solidFill>
              </a:rPr>
              <a:t>EXPANDED COURSE BEGINS APRIL 2016</a:t>
            </a:r>
            <a:endParaRPr lang="en-US" sz="1000" b="1" dirty="0">
              <a:solidFill>
                <a:srgbClr val="CC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2316</TotalTime>
  <Words>159</Words>
  <Application>Microsoft Macintosh PowerPoint</Application>
  <PresentationFormat>Custom</PresentationFormat>
  <Paragraphs>20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Judith A Grubb</dc:creator>
  <cp:lastModifiedBy>Donna Carpentier</cp:lastModifiedBy>
  <cp:revision>51</cp:revision>
  <cp:lastPrinted>2015-08-28T15:32:54Z</cp:lastPrinted>
  <dcterms:created xsi:type="dcterms:W3CDTF">2014-09-14T12:00:57Z</dcterms:created>
  <dcterms:modified xsi:type="dcterms:W3CDTF">2015-08-31T18:45:25Z</dcterms:modified>
</cp:coreProperties>
</file>