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315200" cy="96012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4320" autoAdjust="0"/>
    <p:restoredTop sz="94660"/>
  </p:normalViewPr>
  <p:slideViewPr>
    <p:cSldViewPr>
      <p:cViewPr>
        <p:scale>
          <a:sx n="150" d="100"/>
          <a:sy n="150" d="100"/>
        </p:scale>
        <p:origin x="-1248" y="1648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F0CD9-432E-49BA-8A66-55F59DF85F91}" type="datetimeFigureOut">
              <a:rPr lang="en-US" smtClean="0"/>
              <a:pPr/>
              <a:t>8/31/15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66950" y="720725"/>
            <a:ext cx="27813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2CC34-BCF0-4BD3-A75A-1FB616801C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66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2CC34-BCF0-4BD3-A75A-1FB616801C8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20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tif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81000" y="304800"/>
            <a:ext cx="6629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pc="500" baseline="0" dirty="0" smtClean="0">
                <a:latin typeface="HelveticaNeue LightCond" pitchFamily="34" charset="0"/>
                <a:cs typeface="Arial" pitchFamily="34" charset="0"/>
              </a:rPr>
              <a:t>TRILOGY TRAINING</a:t>
            </a:r>
            <a:endParaRPr lang="en-US" sz="2000" spc="500" baseline="0" dirty="0">
              <a:latin typeface="HelveticaNeue LightCond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457200" y="914400"/>
            <a:ext cx="3352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en-US" sz="3600" b="0" spc="100" baseline="0" dirty="0" smtClean="0">
                <a:solidFill>
                  <a:schemeClr val="bg1"/>
                </a:solidFill>
                <a:latin typeface="HelveticaNeue MediumCond" pitchFamily="34" charset="0"/>
                <a:cs typeface="Arial" pitchFamily="34" charset="0"/>
              </a:rPr>
              <a:t>Executive Leadership Institute</a:t>
            </a:r>
          </a:p>
        </p:txBody>
      </p:sp>
      <p:pic>
        <p:nvPicPr>
          <p:cNvPr id="1026" name="Picture 2" descr="H:\FBI-LEEDA\LOGO FBI-LEEDA_Logos-Templates\FBI-LEEDA-TRILOGYicons\logo_ExecLeadership_rgb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7568" y="1353312"/>
            <a:ext cx="1709928" cy="1688686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 userDrawn="1"/>
        </p:nvGrpSpPr>
        <p:grpSpPr>
          <a:xfrm>
            <a:off x="338328" y="8969666"/>
            <a:ext cx="7129272" cy="912962"/>
            <a:chOff x="338328" y="8969666"/>
            <a:chExt cx="7129272" cy="912962"/>
          </a:xfrm>
        </p:grpSpPr>
        <p:sp>
          <p:nvSpPr>
            <p:cNvPr id="14" name="Rectangle 13"/>
            <p:cNvSpPr/>
            <p:nvPr/>
          </p:nvSpPr>
          <p:spPr>
            <a:xfrm>
              <a:off x="1219200" y="9208216"/>
              <a:ext cx="6248400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1" i="0" dirty="0" smtClean="0">
                  <a:latin typeface="Arial" pitchFamily="34" charset="0"/>
                  <a:cs typeface="Arial" pitchFamily="34" charset="0"/>
                </a:rPr>
                <a:t>FBI Law Enforcement Executive Development Association</a:t>
              </a:r>
            </a:p>
            <a:p>
              <a:pPr>
                <a:spcAft>
                  <a:spcPts val="600"/>
                </a:spcAft>
              </a:pPr>
              <a:r>
                <a:rPr lang="en-US" sz="1100" i="0" dirty="0" smtClean="0">
                  <a:latin typeface="Arial" pitchFamily="34" charset="0"/>
                  <a:cs typeface="Arial" pitchFamily="34" charset="0"/>
                </a:rPr>
                <a:t>Tel: 877-772-7712     </a:t>
              </a:r>
              <a:r>
                <a:rPr lang="en-US" sz="1100" b="1" i="0" dirty="0" smtClean="0">
                  <a:latin typeface="Arial" pitchFamily="34" charset="0"/>
                  <a:cs typeface="Arial" pitchFamily="34" charset="0"/>
                </a:rPr>
                <a:t>www.fbileeda.org</a:t>
              </a:r>
            </a:p>
            <a:p>
              <a:r>
                <a:rPr lang="en-US" sz="7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FBI-LEEDA Inc. is a private 501(c)(3) non-profit organization and is not part of the Federal Bureau of Investigation or acting on behalf of the FBI. </a:t>
              </a:r>
              <a:endPara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1295400" y="9067800"/>
              <a:ext cx="533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Picture 2" descr="H:\FBI-LEEDA\LOGO FBI-LEEDA_Logos-Templates\FBI-LEEDA_logo-masters\Logo_FBILEEDA_4c-2-2013.tif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8328" y="8969666"/>
              <a:ext cx="880792" cy="91296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FBI-LEEDA\2014\2014_AdminProjects\_FLYERS-Classes\class-flyer-style.jpg"/>
          <p:cNvPicPr>
            <a:picLocks noChangeAspect="1" noChangeArrowheads="1"/>
          </p:cNvPicPr>
          <p:nvPr userDrawn="1"/>
        </p:nvPicPr>
        <p:blipFill>
          <a:blip r:embed="rId3" cstate="print"/>
          <a:srcRect b="63636"/>
          <a:stretch>
            <a:fillRect/>
          </a:stretch>
        </p:blipFill>
        <p:spPr bwMode="auto">
          <a:xfrm>
            <a:off x="0" y="0"/>
            <a:ext cx="7772400" cy="32004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bileeda.org/" TargetMode="External"/><Relationship Id="rId4" Type="http://schemas.openxmlformats.org/officeDocument/2006/relationships/hyperlink" Target="mailto:gary.rash@lamar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276600"/>
            <a:ext cx="533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rial Black" pitchFamily="34" charset="0"/>
              </a:rPr>
              <a:t>August 1 </a:t>
            </a:r>
            <a:r>
              <a:rPr lang="en-US" sz="2200">
                <a:latin typeface="Arial Black" pitchFamily="34" charset="0"/>
              </a:rPr>
              <a:t>– </a:t>
            </a:r>
            <a:r>
              <a:rPr lang="en-US" sz="2200" smtClean="0">
                <a:latin typeface="Arial Black" pitchFamily="34" charset="0"/>
              </a:rPr>
              <a:t>5, </a:t>
            </a:r>
            <a:r>
              <a:rPr lang="en-US" sz="2200" dirty="0">
                <a:latin typeface="Arial Black" pitchFamily="34" charset="0"/>
              </a:rPr>
              <a:t>2016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3593068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941802"/>
            <a:ext cx="5257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at the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John Gray Library, 8</a:t>
            </a:r>
            <a:r>
              <a:rPr lang="en-US" sz="1600" baseline="30000" dirty="0">
                <a:latin typeface="Arial" pitchFamily="34" charset="0"/>
                <a:cs typeface="Arial" pitchFamily="34" charset="0"/>
              </a:rPr>
              <a:t>th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Floor</a:t>
            </a:r>
          </a:p>
          <a:p>
            <a:pPr>
              <a:lnSpc>
                <a:spcPts val="18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4400 Martin Luther King Parkway, Beaumont, TX 77710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3271896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Co-Hosted by:</a:t>
            </a:r>
          </a:p>
          <a:p>
            <a:r>
              <a:rPr lang="en-US" sz="1500" dirty="0"/>
              <a:t>FBI-LEEDA and</a:t>
            </a:r>
          </a:p>
          <a:p>
            <a:r>
              <a:rPr lang="en-US" sz="1500" dirty="0"/>
              <a:t>Chief Hector Flores and the Lamar University Police Department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638800" y="7117140"/>
            <a:ext cx="152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Register online </a:t>
            </a:r>
            <a:r>
              <a:rPr lang="en-US" sz="1200" dirty="0" smtClean="0"/>
              <a:t>at </a:t>
            </a:r>
            <a:r>
              <a:rPr lang="en-US" sz="1200" dirty="0" smtClean="0">
                <a:hlinkClick r:id="rId3"/>
              </a:rPr>
              <a:t>www.fbileeda.org</a:t>
            </a:r>
            <a:r>
              <a:rPr lang="en-US" sz="1200" dirty="0" smtClean="0"/>
              <a:t> or call 877-772-7712 for more information.</a:t>
            </a:r>
          </a:p>
          <a:p>
            <a:r>
              <a:rPr lang="en-US" sz="1200" dirty="0" smtClean="0"/>
              <a:t>The registration fee is $650. Class begins at 8:30 a.m.; dress is business casual.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381000" y="8153400"/>
            <a:ext cx="464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Get local information for this training opportunity by contacting Gary Rash of the Lamar University Police Department at 409-880-1786or email at </a:t>
            </a:r>
            <a:r>
              <a:rPr lang="en-US" sz="900" dirty="0">
                <a:hlinkClick r:id="rId4"/>
              </a:rPr>
              <a:t>gary.rash@lamar.edu</a:t>
            </a:r>
            <a:r>
              <a:rPr lang="en-US" sz="900" dirty="0"/>
              <a:t>. For hotel reservations, contact Holiday Inn, 3950 I-10 South &amp; Walden Rd, Beaumont, Telephone: 409-842-5995. The rate is approximately $83 per night. </a:t>
            </a:r>
            <a:br>
              <a:rPr lang="en-US" sz="900" dirty="0"/>
            </a:br>
            <a:r>
              <a:rPr lang="en-US" sz="900" i="1" dirty="0"/>
              <a:t>Seminar registration is open to all law enforcement – sworn and professional staff. </a:t>
            </a:r>
          </a:p>
          <a:p>
            <a:r>
              <a:rPr lang="en-US" sz="900" i="1" dirty="0"/>
              <a:t>You are not required to be a member of FBI-LEEDA to attend.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4902065"/>
            <a:ext cx="4648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The FBI-LEEDA Executive Leadership Institute is an innovative </a:t>
            </a:r>
            <a:br>
              <a:rPr lang="en-US" sz="1200" dirty="0" smtClean="0">
                <a:latin typeface="Arial" pitchFamily="34" charset="0"/>
                <a:cs typeface="Arial" pitchFamily="34" charset="0"/>
              </a:rPr>
            </a:br>
            <a:r>
              <a:rPr lang="en-US" sz="1200" dirty="0" smtClean="0">
                <a:latin typeface="Arial" pitchFamily="34" charset="0"/>
                <a:cs typeface="Arial" pitchFamily="34" charset="0"/>
              </a:rPr>
              <a:t>4 1/2-day program designed for executive level law enforcement leaders and focuses on the emerging challenges facing our profession. This highly interactive program follows the FBI-LEEDA “cops talking to cops" model of professional development. 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The course first looks inward to identify the forces of change and emerging trends within law enforcement, such as the challenges of merging the perspectives of traditionalist, baby boomer, generation X and Millennial employees and presents leadership strategies to manage and adapt to future conditions.</a:t>
            </a:r>
          </a:p>
          <a:p>
            <a:pPr marL="457200" indent="-1714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Power and Leadership</a:t>
            </a:r>
          </a:p>
          <a:p>
            <a:pPr marL="457200" indent="-1714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Transactional and Transformational Leadership</a:t>
            </a:r>
          </a:p>
          <a:p>
            <a:pPr marL="457200" indent="-1714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Emotional and Social Intelligence</a:t>
            </a:r>
          </a:p>
          <a:p>
            <a:pPr marL="457200" indent="-1714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Generations and Diversity</a:t>
            </a:r>
          </a:p>
          <a:p>
            <a:pPr marL="457200" indent="-1714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Employee Wellness</a:t>
            </a:r>
          </a:p>
          <a:p>
            <a:pPr marL="457200" indent="-1714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Fair and Impartial Policing and Restorative Justice</a:t>
            </a:r>
            <a:endParaRPr lang="en-US" sz="10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4724400"/>
            <a:ext cx="2819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 smtClean="0">
                <a:solidFill>
                  <a:srgbClr val="CC0000"/>
                </a:solidFill>
              </a:rPr>
              <a:t>EXPANDED COURSE BEGINS APRIL 2016</a:t>
            </a:r>
            <a:endParaRPr lang="en-US" sz="1000" b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</TotalTime>
  <Words>159</Words>
  <Application>Microsoft Macintosh PowerPoint</Application>
  <PresentationFormat>Custom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Judith A Grubb</dc:creator>
  <cp:lastModifiedBy>Donna Carpentier</cp:lastModifiedBy>
  <cp:revision>51</cp:revision>
  <cp:lastPrinted>2015-08-28T15:32:54Z</cp:lastPrinted>
  <dcterms:created xsi:type="dcterms:W3CDTF">2014-09-14T12:00:57Z</dcterms:created>
  <dcterms:modified xsi:type="dcterms:W3CDTF">2015-08-31T18:45:25Z</dcterms:modified>
</cp:coreProperties>
</file>